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67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2" r:id="rId8"/>
    <p:sldId id="272" r:id="rId9"/>
    <p:sldId id="271" r:id="rId10"/>
    <p:sldId id="270" r:id="rId11"/>
    <p:sldId id="273" r:id="rId12"/>
    <p:sldId id="274" r:id="rId13"/>
    <p:sldId id="275" r:id="rId14"/>
    <p:sldId id="260" r:id="rId15"/>
  </p:sldIdLst>
  <p:sldSz cx="9144000" cy="6858000" type="screen4x3"/>
  <p:notesSz cx="7010400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D01868"/>
    <a:srgbClr val="A81700"/>
    <a:srgbClr val="646160"/>
    <a:srgbClr val="902039"/>
    <a:srgbClr val="A81733"/>
    <a:srgbClr val="138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8" y="-96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081D198-EA3A-41DB-AF2C-D52D7621DED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E898A1A-2990-4699-BBD7-D9B7BE2E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8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301F7D9-850D-4249-8F64-C14E45C5390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B38A7FE6-E7F0-43DA-9F14-329A25AD5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0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2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4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687E-5C70-4305-B7C4-88B356FAF285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 baseline="0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Технологии трехмерного </a:t>
            </a:r>
            <a:br>
              <a:rPr lang="ru-RU" dirty="0" smtClean="0"/>
            </a:br>
            <a:r>
              <a:rPr lang="ru-RU" dirty="0" smtClean="0"/>
              <a:t>сканирования и печати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7452320" y="6021288"/>
            <a:ext cx="1296144" cy="792088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defRPr sz="1000" b="1" baseline="0">
                <a:solidFill>
                  <a:srgbClr val="646160"/>
                </a:solidFill>
              </a:defRPr>
            </a:lvl1pPr>
            <a:lvl2pPr>
              <a:defRPr sz="1600" b="1"/>
            </a:lvl2pPr>
          </a:lstStyle>
          <a:p>
            <a:pPr marL="0" indent="0" eaLnBrk="1" hangingPunct="1"/>
            <a:r>
              <a:rPr lang="ru-RU" dirty="0" smtClean="0"/>
              <a:t>ФИО автора</a:t>
            </a:r>
          </a:p>
          <a:p>
            <a:pPr marL="0" indent="0" eaLnBrk="1" hangingPunct="1"/>
            <a:r>
              <a:rPr lang="ru-RU" dirty="0" smtClean="0"/>
              <a:t>Должность</a:t>
            </a:r>
          </a:p>
          <a:p>
            <a:pPr marL="0" indent="0" eaLnBrk="1" hangingPunct="1"/>
            <a:r>
              <a:rPr lang="en-US" dirty="0" smtClean="0"/>
              <a:t>E-mail</a:t>
            </a:r>
            <a:endParaRPr lang="ru-RU" dirty="0" smtClean="0"/>
          </a:p>
          <a:p>
            <a:pPr marL="0" indent="0" eaLnBrk="1" hangingPunct="1"/>
            <a:r>
              <a:rPr lang="ru-RU" dirty="0" smtClean="0"/>
              <a:t>Дата создания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8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784976" cy="5256584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13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784976" cy="5256584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1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85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4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linegroup.com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hyperlink" Target="https://www.facebook.com/SoftlineCompany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mailto:info@softline.ru" TargetMode="External"/><Relationship Id="rId15" Type="http://schemas.openxmlformats.org/officeDocument/2006/relationships/image" Target="../media/image8.jpg"/><Relationship Id="rId10" Type="http://schemas.openxmlformats.org/officeDocument/2006/relationships/hyperlink" Target="https://twitter.com/Softlinegroup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jpeg"/><Relationship Id="rId14" Type="http://schemas.openxmlformats.org/officeDocument/2006/relationships/hyperlink" Target="mailto:info@softlinegroup.com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836712"/>
            <a:ext cx="7943850" cy="495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77272"/>
            <a:ext cx="9144000" cy="45719"/>
          </a:xfrm>
          <a:prstGeom prst="rect">
            <a:avLst/>
          </a:prstGeom>
        </p:spPr>
      </p:pic>
      <p:pic>
        <p:nvPicPr>
          <p:cNvPr id="14" name="Рисунок 13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3" y="6451090"/>
            <a:ext cx="210475" cy="2182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3" y="6103966"/>
            <a:ext cx="210475" cy="218270"/>
          </a:xfrm>
          <a:prstGeom prst="rect">
            <a:avLst/>
          </a:prstGeom>
        </p:spPr>
      </p:pic>
      <p:pic>
        <p:nvPicPr>
          <p:cNvPr id="16" name="Рисунок 1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088803"/>
            <a:ext cx="210475" cy="218270"/>
          </a:xfrm>
          <a:prstGeom prst="rect">
            <a:avLst/>
          </a:prstGeom>
        </p:spPr>
      </p:pic>
      <p:pic>
        <p:nvPicPr>
          <p:cNvPr id="17" name="Picture 2" descr="C:\Users\belovskayaea\Desktop\WORK\Presentation\=-Corp-=\=2013_new\press-konfa\img\TwitterButton.pn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05" y="6451090"/>
            <a:ext cx="165947" cy="1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elovskayaea\Desktop\WORK\Presentation\=-Corp-=\=2013_new\press-konfa\img\facebook.png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35" y="6455723"/>
            <a:ext cx="159893" cy="1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347864" y="6093296"/>
            <a:ext cx="1011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100-00-23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568297" y="6093296"/>
            <a:ext cx="13195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www.softlinegroup.com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347864" y="6438528"/>
            <a:ext cx="22317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5"/>
              </a:rPr>
              <a:t>info@softline.ru </a:t>
            </a:r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| </a:t>
            </a: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14"/>
              </a:rPr>
              <a:t>info@softlinegroup.com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346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B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37312"/>
            <a:ext cx="9144000" cy="45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6471815"/>
            <a:ext cx="3438525" cy="200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72120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90203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ct val="20000"/>
        </a:spcBef>
        <a:buClr>
          <a:srgbClr val="A81733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817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817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611560" y="476672"/>
            <a:ext cx="7992888" cy="5328592"/>
            <a:chOff x="611560" y="764704"/>
            <a:chExt cx="7992888" cy="5328592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840157"/>
              <a:ext cx="7992888" cy="5253139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 userDrawn="1"/>
          </p:nvSpPr>
          <p:spPr>
            <a:xfrm>
              <a:off x="968806" y="764704"/>
              <a:ext cx="338717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 userDrawn="1"/>
        </p:nvSpPr>
        <p:spPr>
          <a:xfrm>
            <a:off x="968806" y="2060848"/>
            <a:ext cx="180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D01868"/>
                </a:solidFill>
              </a:rPr>
              <a:t>НАМ ДОВЕРЯЮТ</a:t>
            </a:r>
            <a:endParaRPr lang="ru-RU" dirty="0">
              <a:solidFill>
                <a:srgbClr val="D01868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1600" y="2411596"/>
            <a:ext cx="265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 НАМИ СОТРУДНИЧАЮТ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76391" y="2689175"/>
            <a:ext cx="2390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 ДОЛГОСРОЧНОЙ ОСНОВЕ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1600" y="2996952"/>
            <a:ext cx="216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НАС РЕКОМЕНДУЮТ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37312"/>
            <a:ext cx="9144000" cy="45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6471815"/>
            <a:ext cx="3438525" cy="200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4" y="764704"/>
            <a:ext cx="4355514" cy="9104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90203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ct val="20000"/>
        </a:spcBef>
        <a:buClr>
          <a:srgbClr val="A81733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817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817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tyana.Dragunova@softlinegroup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516216" y="6021288"/>
            <a:ext cx="2622140" cy="792088"/>
          </a:xfrm>
        </p:spPr>
        <p:txBody>
          <a:bodyPr/>
          <a:lstStyle/>
          <a:p>
            <a:r>
              <a:rPr lang="ru-RU" dirty="0" smtClean="0"/>
              <a:t>Татьяна Драгунова</a:t>
            </a:r>
            <a:endParaRPr lang="ru-RU" dirty="0"/>
          </a:p>
          <a:p>
            <a:r>
              <a:rPr lang="ru-RU" dirty="0" smtClean="0"/>
              <a:t>Менеджер по продаже решений САПР/ГИС</a:t>
            </a:r>
            <a:endParaRPr lang="ru-RU" dirty="0"/>
          </a:p>
          <a:p>
            <a:r>
              <a:rPr lang="ru-RU" u="sng" dirty="0" smtClean="0">
                <a:hlinkClick r:id="rId2"/>
              </a:rPr>
              <a:t>Tatyana.Dragunova@softlinegroup.com</a:t>
            </a:r>
            <a:r>
              <a:rPr lang="ru-RU" u="sng" dirty="0" smtClean="0"/>
              <a:t> </a:t>
            </a:r>
            <a:r>
              <a:rPr lang="ru-RU" dirty="0" smtClean="0"/>
              <a:t>05.10.2015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8356" cy="864096"/>
          </a:xfrm>
        </p:spPr>
        <p:txBody>
          <a:bodyPr/>
          <a:lstStyle/>
          <a:p>
            <a:r>
              <a:rPr lang="ru-RU" dirty="0" smtClean="0"/>
              <a:t>Технологии трехмерного сканирования и печати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Трехмерное сканирование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	3D-сканер</a:t>
            </a:r>
            <a:r>
              <a:rPr lang="ru-RU" dirty="0"/>
              <a:t> представляет собой специальное устройство, которое анализирует определённый физический объект или же пространство, чтобы получить данные о форме предмета и, по возможности, о его внешнем виде </a:t>
            </a:r>
            <a:r>
              <a:rPr lang="ru-RU" dirty="0" smtClean="0"/>
              <a:t>   (</a:t>
            </a:r>
            <a:r>
              <a:rPr lang="ru-RU" dirty="0"/>
              <a:t>к примеру, о цвете). Собранные данные в дальнейшем применяются для создания цифровой трехмерной модели этого объекта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58" y="3494367"/>
            <a:ext cx="1943100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8628"/>
            <a:ext cx="3645768" cy="2620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224900" cy="17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8806"/>
            <a:ext cx="7886700" cy="1325563"/>
          </a:xfrm>
        </p:spPr>
        <p:txBody>
          <a:bodyPr/>
          <a:lstStyle/>
          <a:p>
            <a:r>
              <a:rPr lang="af-ZA" dirty="0"/>
              <a:t>RangeVision Smart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45551" y="821806"/>
            <a:ext cx="3320813" cy="2928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Century Gothic"/>
              </a:rPr>
              <a:t>Персональный 3</a:t>
            </a:r>
            <a:r>
              <a:rPr lang="af-ZA" b="1" dirty="0">
                <a:solidFill>
                  <a:srgbClr val="000000"/>
                </a:solidFill>
                <a:latin typeface="Century Gothic"/>
              </a:rPr>
              <a:t>D </a:t>
            </a:r>
            <a:r>
              <a:rPr lang="ru-RU" b="1" dirty="0">
                <a:solidFill>
                  <a:srgbClr val="000000"/>
                </a:solidFill>
                <a:latin typeface="Century Gothic"/>
              </a:rPr>
              <a:t>сканер</a:t>
            </a:r>
          </a:p>
        </p:txBody>
      </p:sp>
      <p:pic>
        <p:nvPicPr>
          <p:cNvPr id="4" name="Рисунок 3" descr="Smart-free-shipp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4" y="1454369"/>
            <a:ext cx="2687171" cy="2452783"/>
          </a:xfrm>
          <a:prstGeom prst="rect">
            <a:avLst/>
          </a:prstGeom>
        </p:spPr>
      </p:pic>
      <p:pic>
        <p:nvPicPr>
          <p:cNvPr id="7" name="Рисунок 6" descr="res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781" y="4149080"/>
            <a:ext cx="1736305" cy="180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50312_161110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489" y="4149080"/>
            <a:ext cx="1637953" cy="180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4014168" y="4689658"/>
            <a:ext cx="1061887" cy="467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1929" y="983274"/>
            <a:ext cx="56521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Высокое качество сканирования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 smtClean="0"/>
              <a:t>Компактный</a:t>
            </a:r>
            <a:endParaRPr lang="ru-RU" sz="1600" b="1" dirty="0"/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 smtClean="0"/>
              <a:t>Низкая цена</a:t>
            </a:r>
            <a:endParaRPr lang="ru-RU" sz="1600" b="1" dirty="0"/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 smtClean="0"/>
              <a:t>Универсальный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65676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entury Gothic"/>
              </a:rPr>
              <a:t>Описание</a:t>
            </a:r>
            <a:endParaRPr lang="ru-RU" b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4168" y="2766895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03030"/>
                </a:solidFill>
                <a:latin typeface="Arial" panose="020B0604020202020204" pitchFamily="34" charset="0"/>
              </a:rPr>
              <a:t>Размеры устройства</a:t>
            </a:r>
          </a:p>
          <a:p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Габариты  450х150х400 </a:t>
            </a: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мм</a:t>
            </a:r>
          </a:p>
          <a:p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Вес  0.7 </a:t>
            </a: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кг</a:t>
            </a:r>
          </a:p>
          <a:p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Напряжение </a:t>
            </a:r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сети  220в </a:t>
            </a: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+- 15%</a:t>
            </a:r>
            <a:endParaRPr lang="ru-RU" sz="1600" b="0" i="0" dirty="0">
              <a:solidFill>
                <a:srgbClr val="3B3B3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9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214" y="116632"/>
            <a:ext cx="7595827" cy="432197"/>
          </a:xfrm>
        </p:spPr>
        <p:txBody>
          <a:bodyPr/>
          <a:lstStyle/>
          <a:p>
            <a:r>
              <a:rPr lang="ru-RU" sz="2800" dirty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Характеристики </a:t>
            </a:r>
            <a:r>
              <a:rPr lang="af-ZA" sz="2800" dirty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RangeVision </a:t>
            </a:r>
            <a:r>
              <a:rPr lang="af-ZA" sz="2800" dirty="0" smtClean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Smart</a:t>
            </a:r>
            <a:endParaRPr lang="ru-RU" sz="2800" dirty="0">
              <a:solidFill>
                <a:srgbClr val="90203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8541" y="811421"/>
            <a:ext cx="8603939" cy="45762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762" y="773654"/>
            <a:ext cx="860393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</a:pPr>
            <a:r>
              <a:rPr lang="ru-RU" sz="1600" b="1" dirty="0"/>
              <a:t>Технология 3D-сканирования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Оптическая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Структурированный подсвет, оптическая триангуляция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Источник </a:t>
            </a:r>
            <a:r>
              <a:rPr lang="ru-RU" sz="1600" b="1" dirty="0" smtClean="0"/>
              <a:t>света - </a:t>
            </a:r>
            <a:r>
              <a:rPr lang="ru-RU" sz="1600" dirty="0" smtClean="0"/>
              <a:t>Светодиод</a:t>
            </a:r>
            <a:endParaRPr lang="ru-RU" sz="1600" dirty="0"/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Разрешение </a:t>
            </a:r>
            <a:r>
              <a:rPr lang="ru-RU" sz="1600" b="1" dirty="0" smtClean="0"/>
              <a:t>камер - </a:t>
            </a:r>
            <a:r>
              <a:rPr lang="ru-RU" sz="1600" dirty="0" smtClean="0"/>
              <a:t>1.3 </a:t>
            </a:r>
            <a:r>
              <a:rPr lang="ru-RU" sz="1600" dirty="0" err="1"/>
              <a:t>Мп</a:t>
            </a:r>
            <a:endParaRPr lang="ru-RU" sz="1600" dirty="0"/>
          </a:p>
          <a:p>
            <a:pPr algn="just">
              <a:spcBef>
                <a:spcPts val="400"/>
              </a:spcBef>
              <a:buClr>
                <a:srgbClr val="A81733"/>
              </a:buClr>
              <a:buSzPct val="80000"/>
            </a:pPr>
            <a:r>
              <a:rPr lang="ru-RU" sz="1600" b="1" dirty="0"/>
              <a:t>Свойства 3D-сканирования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Передача цвета - </a:t>
            </a:r>
            <a:r>
              <a:rPr lang="ru-RU" sz="1600" dirty="0"/>
              <a:t>Нет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Захват текстур - </a:t>
            </a:r>
            <a:r>
              <a:rPr lang="ru-RU" sz="1600" dirty="0"/>
              <a:t>Нет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3D-разрешение - </a:t>
            </a:r>
            <a:r>
              <a:rPr lang="ru-RU" sz="1600" dirty="0"/>
              <a:t>0.12 мм - 0.4 мм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Точность - </a:t>
            </a:r>
            <a:r>
              <a:rPr lang="ru-RU" sz="1600" dirty="0"/>
              <a:t>до 0.1 мм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Скорость сканирования - </a:t>
            </a:r>
            <a:r>
              <a:rPr lang="ru-RU" sz="1600" dirty="0"/>
              <a:t>12 секунд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Размер объекта сканирования - </a:t>
            </a:r>
            <a:r>
              <a:rPr lang="ru-RU" sz="1600" dirty="0"/>
              <a:t>от 4 см до 1 м</a:t>
            </a:r>
          </a:p>
        </p:txBody>
      </p:sp>
    </p:spTree>
    <p:extLst>
      <p:ext uri="{BB962C8B-B14F-4D97-AF65-F5344CB8AC3E}">
        <p14:creationId xmlns:p14="http://schemas.microsoft.com/office/powerpoint/2010/main" val="269910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8806"/>
            <a:ext cx="7886700" cy="1325563"/>
          </a:xfrm>
        </p:spPr>
        <p:txBody>
          <a:bodyPr/>
          <a:lstStyle/>
          <a:p>
            <a:r>
              <a:rPr lang="af-ZA" dirty="0"/>
              <a:t>RangeVision Standard Plus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2178" y="1137125"/>
            <a:ext cx="56521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Сканирует объекты любого размера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Прекрасная детализация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 smtClean="0"/>
              <a:t>Мобильный</a:t>
            </a:r>
            <a:endParaRPr lang="ru-RU" sz="1600" b="1" dirty="0"/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Высокая скорость сканирования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65676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entury Gothic"/>
              </a:rPr>
              <a:t>Описание</a:t>
            </a:r>
            <a:endParaRPr lang="ru-RU" b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" y="603464"/>
            <a:ext cx="2232248" cy="208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824418"/>
            <a:ext cx="1728192" cy="118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58163"/>
            <a:ext cx="3068489" cy="199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23928" y="3275657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latin typeface="Arial" panose="020B0604020202020204" pitchFamily="34" charset="0"/>
              </a:rPr>
              <a:t>Размеры устройства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Габариты  450х150х400 мм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Вес 7 кг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Материал корпуса металл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Энергопотребление 220V, 500W</a:t>
            </a:r>
          </a:p>
        </p:txBody>
      </p:sp>
    </p:spTree>
    <p:extLst>
      <p:ext uri="{BB962C8B-B14F-4D97-AF65-F5344CB8AC3E}">
        <p14:creationId xmlns:p14="http://schemas.microsoft.com/office/powerpoint/2010/main" val="1404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59" y="92825"/>
            <a:ext cx="7053542" cy="1050398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r>
              <a:rPr lang="af-ZA" dirty="0"/>
              <a:t>RangeVision Standard Plus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180528" y="618024"/>
            <a:ext cx="8820472" cy="56912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39762" indent="0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None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Технология </a:t>
            </a:r>
            <a:r>
              <a:rPr lang="ru-RU" sz="1600" b="1" dirty="0">
                <a:latin typeface="+mn-lt"/>
                <a:ea typeface="+mn-ea"/>
                <a:cs typeface="+mn-cs"/>
              </a:rPr>
              <a:t>3D-сканирования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Оптическая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Стерео </a:t>
            </a:r>
            <a:r>
              <a:rPr lang="ru-RU" sz="1600" dirty="0">
                <a:latin typeface="+mn-lt"/>
                <a:ea typeface="+mn-ea"/>
                <a:cs typeface="+mn-cs"/>
              </a:rPr>
              <a:t>фотокамера, структурированный подсвет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Источник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света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Галогенная </a:t>
            </a:r>
            <a:r>
              <a:rPr lang="ru-RU" sz="1600" dirty="0">
                <a:latin typeface="+mn-lt"/>
                <a:ea typeface="+mn-ea"/>
                <a:cs typeface="+mn-cs"/>
              </a:rPr>
              <a:t>лампа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Разрешение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камер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1,3 </a:t>
            </a:r>
            <a:r>
              <a:rPr lang="ru-RU" sz="1600" dirty="0" err="1" smtClean="0">
                <a:latin typeface="+mn-lt"/>
                <a:ea typeface="+mn-ea"/>
                <a:cs typeface="+mn-cs"/>
              </a:rPr>
              <a:t>Мп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639762" indent="0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None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Свойства </a:t>
            </a:r>
            <a:r>
              <a:rPr lang="ru-RU" sz="1600" b="1" dirty="0">
                <a:latin typeface="+mn-lt"/>
                <a:ea typeface="+mn-ea"/>
                <a:cs typeface="+mn-cs"/>
              </a:rPr>
              <a:t>3D-сканирования</a:t>
            </a:r>
            <a:endParaRPr lang="ru-RU" sz="1600" dirty="0">
              <a:latin typeface="+mn-lt"/>
              <a:ea typeface="+mn-ea"/>
              <a:cs typeface="+mn-cs"/>
            </a:endParaRP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Передача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цвета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Нет</a:t>
            </a:r>
            <a:endParaRPr lang="ru-RU" sz="1600" dirty="0">
              <a:latin typeface="+mn-lt"/>
              <a:ea typeface="+mn-ea"/>
              <a:cs typeface="+mn-cs"/>
            </a:endParaRP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Захват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текстур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Нет</a:t>
            </a:r>
            <a:endParaRPr lang="ru-RU" sz="1600" dirty="0">
              <a:latin typeface="+mn-lt"/>
              <a:ea typeface="+mn-ea"/>
              <a:cs typeface="+mn-cs"/>
            </a:endParaRP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3D-разрешение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0,05-0,35</a:t>
            </a:r>
            <a:endParaRPr lang="ru-RU" sz="1600" dirty="0">
              <a:latin typeface="+mn-lt"/>
              <a:ea typeface="+mn-ea"/>
              <a:cs typeface="+mn-cs"/>
            </a:endParaRP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Точность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0,085-0,16 </a:t>
            </a:r>
            <a:r>
              <a:rPr lang="ru-RU" sz="1600" dirty="0">
                <a:latin typeface="+mn-lt"/>
                <a:ea typeface="+mn-ea"/>
                <a:cs typeface="+mn-cs"/>
              </a:rPr>
              <a:t>мм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Скорость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сканирования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7 </a:t>
            </a:r>
            <a:r>
              <a:rPr lang="ru-RU" sz="1600" dirty="0">
                <a:latin typeface="+mn-lt"/>
                <a:ea typeface="+mn-ea"/>
                <a:cs typeface="+mn-cs"/>
              </a:rPr>
              <a:t>секунд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Площадь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сканирования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От </a:t>
            </a:r>
            <a:r>
              <a:rPr lang="ru-RU" sz="1600" dirty="0">
                <a:latin typeface="+mn-lt"/>
                <a:ea typeface="+mn-ea"/>
                <a:cs typeface="+mn-cs"/>
              </a:rPr>
              <a:t>460х345х345 мм до 920х690х690 мм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Технология сканера - </a:t>
            </a:r>
            <a:r>
              <a:rPr lang="ru-RU" sz="1600" dirty="0">
                <a:latin typeface="+mn-lt"/>
                <a:ea typeface="+mn-ea"/>
                <a:cs typeface="+mn-cs"/>
              </a:rPr>
              <a:t>бесконтактный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Тип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сканера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стационарный</a:t>
            </a:r>
            <a:endParaRPr lang="ru-RU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8806"/>
            <a:ext cx="7886700" cy="1325563"/>
          </a:xfrm>
        </p:spPr>
        <p:txBody>
          <a:bodyPr/>
          <a:lstStyle/>
          <a:p>
            <a:r>
              <a:rPr lang="af-ZA" dirty="0"/>
              <a:t>RangeVision Standard Premium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0391" y="896313"/>
            <a:ext cx="56521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Сканирует объекты любого размера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Т</a:t>
            </a:r>
            <a:r>
              <a:rPr lang="ru-RU" sz="1600" b="1" dirty="0" smtClean="0"/>
              <a:t>очные </a:t>
            </a:r>
            <a:r>
              <a:rPr lang="ru-RU" sz="1600" b="1" dirty="0"/>
              <a:t>модели с высокой детализацией: один отсканированный фрагмент включает в себя до миллиона точек.</a:t>
            </a:r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 smtClean="0"/>
              <a:t>Мобильный</a:t>
            </a:r>
            <a:endParaRPr lang="ru-RU" sz="1600" b="1" dirty="0"/>
          </a:p>
          <a:p>
            <a:pPr marL="981075" indent="-341313" algn="just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600" b="1" dirty="0"/>
              <a:t>Высокая скорость сканирования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65676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entury Gothic"/>
              </a:rPr>
              <a:t>Описание</a:t>
            </a:r>
            <a:endParaRPr lang="ru-RU" b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6" y="656762"/>
            <a:ext cx="2160240" cy="206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4" y="4308585"/>
            <a:ext cx="2420557" cy="186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8" y="2788713"/>
            <a:ext cx="2231255" cy="141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23928" y="366207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latin typeface="Arial" panose="020B0604020202020204" pitchFamily="34" charset="0"/>
              </a:rPr>
              <a:t>Размеры устройства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Габариты  450х150х400 мм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Вес 7 кг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3B3B3B"/>
                </a:solidFill>
                <a:latin typeface="Arial" panose="020B0604020202020204" pitchFamily="34" charset="0"/>
              </a:rPr>
              <a:t>Материал корпуса металл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3B3B3B"/>
                </a:solidFill>
                <a:latin typeface="Arial" panose="020B0604020202020204" pitchFamily="34" charset="0"/>
              </a:rPr>
              <a:t>Энергопотребление 220V, 500W</a:t>
            </a:r>
            <a:endParaRPr lang="ru-RU" sz="1600" dirty="0">
              <a:solidFill>
                <a:srgbClr val="3B3B3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59" y="92825"/>
            <a:ext cx="7053542" cy="1050398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r>
              <a:rPr lang="af-ZA" dirty="0"/>
              <a:t>RangeVision Premium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180528" y="618024"/>
            <a:ext cx="8820472" cy="56912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39762" indent="0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None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Технология </a:t>
            </a:r>
            <a:r>
              <a:rPr lang="ru-RU" sz="1600" b="1" dirty="0">
                <a:latin typeface="+mn-lt"/>
                <a:ea typeface="+mn-ea"/>
                <a:cs typeface="+mn-cs"/>
              </a:rPr>
              <a:t>3D-сканирования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Оптическая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Стерео </a:t>
            </a:r>
            <a:r>
              <a:rPr lang="ru-RU" sz="1600" dirty="0">
                <a:latin typeface="+mn-lt"/>
                <a:ea typeface="+mn-ea"/>
                <a:cs typeface="+mn-cs"/>
              </a:rPr>
              <a:t>фотокамера, структурированный подсвет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Источник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света -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Галогенная </a:t>
            </a:r>
            <a:r>
              <a:rPr lang="ru-RU" sz="1600" dirty="0">
                <a:latin typeface="+mn-lt"/>
                <a:ea typeface="+mn-ea"/>
                <a:cs typeface="+mn-cs"/>
              </a:rPr>
              <a:t>лампа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Разрешение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камер - </a:t>
            </a:r>
            <a:r>
              <a:rPr lang="ru-RU" sz="1600" dirty="0"/>
              <a:t>5 </a:t>
            </a:r>
            <a:r>
              <a:rPr lang="ru-RU" sz="1600" dirty="0" err="1" smtClean="0"/>
              <a:t>Мп</a:t>
            </a:r>
            <a:endParaRPr lang="ru-RU" sz="1600" dirty="0" smtClean="0"/>
          </a:p>
          <a:p>
            <a:pPr marL="639762" indent="0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None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Свойства </a:t>
            </a:r>
            <a:r>
              <a:rPr lang="ru-RU" sz="1600" b="1" dirty="0">
                <a:latin typeface="+mn-lt"/>
                <a:ea typeface="+mn-ea"/>
                <a:cs typeface="+mn-cs"/>
              </a:rPr>
              <a:t>3D-сканирования</a:t>
            </a:r>
            <a:endParaRPr lang="ru-RU" sz="1600" dirty="0">
              <a:latin typeface="+mn-lt"/>
              <a:ea typeface="+mn-ea"/>
              <a:cs typeface="+mn-cs"/>
            </a:endParaRP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Передача цвета - </a:t>
            </a:r>
            <a:r>
              <a:rPr lang="ru-RU" sz="1600" dirty="0">
                <a:latin typeface="+mn-lt"/>
                <a:ea typeface="+mn-ea"/>
                <a:cs typeface="+mn-cs"/>
              </a:rPr>
              <a:t>Нет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Захват текстур - </a:t>
            </a:r>
            <a:r>
              <a:rPr lang="ru-RU" sz="1600" dirty="0">
                <a:latin typeface="+mn-lt"/>
                <a:ea typeface="+mn-ea"/>
                <a:cs typeface="+mn-cs"/>
              </a:rPr>
              <a:t>Нет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3D-разрешение - </a:t>
            </a:r>
            <a:r>
              <a:rPr lang="ru-RU" sz="1600" dirty="0">
                <a:latin typeface="+mn-lt"/>
                <a:ea typeface="+mn-ea"/>
                <a:cs typeface="+mn-cs"/>
              </a:rPr>
              <a:t>0.05 мм - 0.18 мм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Точность - </a:t>
            </a:r>
            <a:r>
              <a:rPr lang="ru-RU" sz="1600" dirty="0">
                <a:latin typeface="+mn-lt"/>
                <a:ea typeface="+mn-ea"/>
                <a:cs typeface="+mn-cs"/>
              </a:rPr>
              <a:t>0,085-0,16 мм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Скорость сканирования - </a:t>
            </a:r>
            <a:r>
              <a:rPr lang="ru-RU" sz="1600" dirty="0">
                <a:latin typeface="+mn-lt"/>
                <a:ea typeface="+mn-ea"/>
                <a:cs typeface="+mn-cs"/>
              </a:rPr>
              <a:t>15 секунд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Площадь сканирования - </a:t>
            </a:r>
            <a:r>
              <a:rPr lang="ru-RU" sz="1600" dirty="0">
                <a:latin typeface="+mn-lt"/>
                <a:ea typeface="+mn-ea"/>
                <a:cs typeface="+mn-cs"/>
              </a:rPr>
              <a:t>От 460х345х345 мм до 920х690х690 мм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Технология сканера - </a:t>
            </a:r>
            <a:r>
              <a:rPr lang="ru-RU" sz="1600" dirty="0">
                <a:latin typeface="+mn-lt"/>
                <a:ea typeface="+mn-ea"/>
                <a:cs typeface="+mn-cs"/>
              </a:rPr>
              <a:t>бесконтактный</a:t>
            </a:r>
          </a:p>
          <a:p>
            <a:pPr marL="981075" indent="-341313" algn="just" defTabSz="914400">
              <a:lnSpc>
                <a:spcPct val="150000"/>
              </a:lnSpc>
              <a:spcBef>
                <a:spcPts val="400"/>
              </a:spcBef>
              <a:buClr>
                <a:srgbClr val="A81733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n-lt"/>
                <a:ea typeface="+mn-ea"/>
                <a:cs typeface="+mn-cs"/>
              </a:rPr>
              <a:t>Тип сканера - </a:t>
            </a:r>
            <a:r>
              <a:rPr lang="ru-RU" sz="1600" dirty="0">
                <a:latin typeface="+mn-lt"/>
                <a:ea typeface="+mn-ea"/>
                <a:cs typeface="+mn-cs"/>
              </a:rPr>
              <a:t>стационарный</a:t>
            </a:r>
          </a:p>
        </p:txBody>
      </p:sp>
    </p:spTree>
    <p:extLst>
      <p:ext uri="{BB962C8B-B14F-4D97-AF65-F5344CB8AC3E}">
        <p14:creationId xmlns:p14="http://schemas.microsoft.com/office/powerpoint/2010/main" val="40026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20_лет_в_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нутренний_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нутренний_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10F8C26B14C4EAA9B38807DA7F927" ma:contentTypeVersion="0" ma:contentTypeDescription="Создание документа." ma:contentTypeScope="" ma:versionID="f00929085ed27cbf91542d4b912796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9C928-6620-4D6C-93F5-FDBD477EA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B651BB-B05B-4273-8DDC-76547D0D07A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DE88B0-6B60-4180-9170-AF71042AC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Шаблон_20_лет_в_ИТ</Template>
  <TotalTime>393</TotalTime>
  <Words>306</Words>
  <Application>Microsoft Office PowerPoint</Application>
  <PresentationFormat>Экран (4:3)</PresentationFormat>
  <Paragraphs>86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Шаблон_20_лет_в_ИТ</vt:lpstr>
      <vt:lpstr>1_внутренний_слайд</vt:lpstr>
      <vt:lpstr>2_внутренний_слайд</vt:lpstr>
      <vt:lpstr>Технологии трехмерного сканирования и печати</vt:lpstr>
      <vt:lpstr>Трехмерное сканирование</vt:lpstr>
      <vt:lpstr>RangeVision Smart</vt:lpstr>
      <vt:lpstr>Презентация PowerPoint</vt:lpstr>
      <vt:lpstr>RangeVision Standard Plus</vt:lpstr>
      <vt:lpstr>Характеристики RangeVision Standard Plus</vt:lpstr>
      <vt:lpstr>RangeVision Standard Premium</vt:lpstr>
      <vt:lpstr>Характеристики RangeVision Premium</vt:lpstr>
      <vt:lpstr>Презентация PowerPoint</vt:lpstr>
    </vt:vector>
  </TitlesOfParts>
  <Company>Softline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Koldomasova, Marina</dc:creator>
  <cp:lastModifiedBy>Dragunova, Tatyana</cp:lastModifiedBy>
  <cp:revision>46</cp:revision>
  <cp:lastPrinted>2012-02-01T07:31:18Z</cp:lastPrinted>
  <dcterms:created xsi:type="dcterms:W3CDTF">2013-06-03T10:10:35Z</dcterms:created>
  <dcterms:modified xsi:type="dcterms:W3CDTF">2016-01-25T09:10:50Z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0x0101006B410F8C26B14C4EAA9B38807DA7F927</vt:lpwstr>
  </property>
  <property fmtid="{D5CDD505-2E9C-101B-9397-08002B2CF9AE}" pid="3" name="_dlc_DocIdItemGuid">
    <vt:lpwstr>dc0a0d12-d931-49ce-8b94-93fc60895512</vt:lpwstr>
  </property>
</Properties>
</file>